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0E72E-1CEF-47DB-B062-A0237164B9F3}" type="datetimeFigureOut">
              <a:rPr lang="en-US" smtClean="0"/>
              <a:pPr/>
              <a:t>10/24/2014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57692-0B25-49C6-8848-B820CEE5317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9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SPQR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615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Tiberias</a:t>
            </a:r>
            <a:r>
              <a:rPr lang="en-US" baseline="0" dirty="0" smtClean="0"/>
              <a:t> was arguably the only competent emperor, have fun with Nero, you know him best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582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35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Episode II, Right</a:t>
            </a:r>
            <a:r>
              <a:rPr lang="en-US" baseline="0" dirty="0" smtClean="0"/>
              <a:t> is Episode III, which may have been based on the fall of the Roman Republic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881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968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 is Marcus Lepidus, Center is Octavian, Right is Mark Antony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73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675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Painting</a:t>
            </a:r>
            <a:r>
              <a:rPr lang="en-US" baseline="0" dirty="0" smtClean="0"/>
              <a:t> of Actium from the 1600’s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992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4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Mention that the era of Augustus is called the </a:t>
            </a:r>
            <a:r>
              <a:rPr lang="en-US" dirty="0" err="1" smtClean="0"/>
              <a:t>Principate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76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Left</a:t>
            </a:r>
            <a:r>
              <a:rPr lang="en-US" baseline="0" dirty="0" smtClean="0"/>
              <a:t> is Octavian as Imperator and right is Octavian as </a:t>
            </a:r>
            <a:r>
              <a:rPr lang="en-US" baseline="0" dirty="0" err="1" smtClean="0"/>
              <a:t>Pontifex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Maximus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430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9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AA2C5-10F3-40BB-92F8-1F11D9BC7F6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81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10/24/2014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Shadows of the Empire, </a:t>
            </a:r>
            <a:br>
              <a:rPr lang="en-US" dirty="0" smtClean="0"/>
            </a:br>
            <a:r>
              <a:rPr lang="en-US" dirty="0" smtClean="0"/>
              <a:t>Part II: Rise of the Empire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Heir to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None of the titles were hereditary</a:t>
            </a:r>
          </a:p>
          <a:p>
            <a:pPr lvl="1"/>
            <a:r>
              <a:rPr lang="en-US" dirty="0" smtClean="0"/>
              <a:t>Augustus feared civil war upon his death</a:t>
            </a:r>
          </a:p>
          <a:p>
            <a:pPr lvl="1"/>
            <a:r>
              <a:rPr lang="en-US" u="sng" dirty="0" smtClean="0"/>
              <a:t>To establish succession he shared consular and </a:t>
            </a:r>
            <a:r>
              <a:rPr lang="en-US" u="sng" dirty="0" err="1" smtClean="0"/>
              <a:t>tribunican</a:t>
            </a:r>
            <a:r>
              <a:rPr lang="en-US" u="sng" dirty="0" smtClean="0"/>
              <a:t> powers with his adopted son, </a:t>
            </a:r>
            <a:r>
              <a:rPr lang="en-US" u="sng" dirty="0" err="1" smtClean="0"/>
              <a:t>Tiberias</a:t>
            </a:r>
            <a:endParaRPr lang="en-US" u="sng" dirty="0" smtClean="0"/>
          </a:p>
          <a:p>
            <a:pPr lvl="1"/>
            <a:endParaRPr lang="en-US" dirty="0" smtClean="0"/>
          </a:p>
          <a:p>
            <a:r>
              <a:rPr lang="en-US" u="sng" dirty="0" smtClean="0"/>
              <a:t>With the death of Augustus in AD 14, the Senate recognized </a:t>
            </a:r>
            <a:r>
              <a:rPr lang="en-US" u="sng" dirty="0" err="1" smtClean="0"/>
              <a:t>Tiberias</a:t>
            </a:r>
            <a:r>
              <a:rPr lang="en-US" u="sng" dirty="0" smtClean="0"/>
              <a:t> as the new emperor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Julio-</a:t>
            </a:r>
            <a:r>
              <a:rPr lang="en-US" dirty="0" err="1" smtClean="0"/>
              <a:t>Claudian</a:t>
            </a:r>
            <a:r>
              <a:rPr lang="en-US" dirty="0" smtClean="0"/>
              <a:t> Dynasty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Augustus established a dynasty that lasted from 27 BC to AD 68</a:t>
            </a:r>
          </a:p>
          <a:p>
            <a:pPr lvl="1"/>
            <a:r>
              <a:rPr lang="en-US" dirty="0" err="1" smtClean="0"/>
              <a:t>Tiberias</a:t>
            </a:r>
            <a:endParaRPr lang="en-US" dirty="0" smtClean="0"/>
          </a:p>
          <a:p>
            <a:pPr lvl="2"/>
            <a:r>
              <a:rPr lang="en-US" dirty="0" smtClean="0"/>
              <a:t>Tiber River in Rome was named for him</a:t>
            </a:r>
          </a:p>
          <a:p>
            <a:pPr lvl="2"/>
            <a:r>
              <a:rPr lang="en-US" dirty="0" smtClean="0"/>
              <a:t>Son in law was Pontius Pilate</a:t>
            </a:r>
          </a:p>
          <a:p>
            <a:pPr lvl="1"/>
            <a:r>
              <a:rPr lang="en-US" dirty="0" smtClean="0"/>
              <a:t>Caligula</a:t>
            </a:r>
          </a:p>
          <a:p>
            <a:pPr lvl="2"/>
            <a:r>
              <a:rPr lang="en-US" dirty="0" smtClean="0"/>
              <a:t>Had his horse proclaimed senator and consul</a:t>
            </a:r>
          </a:p>
          <a:p>
            <a:pPr lvl="1"/>
            <a:r>
              <a:rPr lang="en-US" dirty="0" smtClean="0"/>
              <a:t>Claudius</a:t>
            </a:r>
          </a:p>
          <a:p>
            <a:pPr lvl="2"/>
            <a:r>
              <a:rPr lang="en-US" dirty="0" smtClean="0"/>
              <a:t>May or may not have been insane</a:t>
            </a:r>
          </a:p>
          <a:p>
            <a:pPr lvl="1"/>
            <a:r>
              <a:rPr lang="en-US" dirty="0" smtClean="0"/>
              <a:t>Nero</a:t>
            </a:r>
          </a:p>
          <a:p>
            <a:pPr lvl="2"/>
            <a:r>
              <a:rPr lang="en-US" dirty="0" smtClean="0"/>
              <a:t>The most hated emperor…ever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Julius Caesar and </a:t>
            </a:r>
            <a:br>
              <a:rPr lang="en-US" dirty="0" smtClean="0"/>
            </a:br>
            <a:r>
              <a:rPr lang="en-US" dirty="0" smtClean="0"/>
              <a:t>Octavian Caesar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These two men dominated Roman history and politics for seventy years</a:t>
            </a:r>
          </a:p>
          <a:p>
            <a:r>
              <a:rPr lang="en-US" u="sng" dirty="0" smtClean="0"/>
              <a:t>Established the Roman Empire</a:t>
            </a:r>
          </a:p>
          <a:p>
            <a:pPr lvl="1"/>
            <a:r>
              <a:rPr lang="en-US" u="sng" dirty="0" smtClean="0"/>
              <a:t>The </a:t>
            </a:r>
            <a:r>
              <a:rPr lang="en-US" i="1" u="sng" dirty="0" err="1" smtClean="0"/>
              <a:t>Pax</a:t>
            </a:r>
            <a:r>
              <a:rPr lang="en-US" i="1" u="sng" dirty="0" smtClean="0"/>
              <a:t> </a:t>
            </a:r>
            <a:r>
              <a:rPr lang="en-US" i="1" u="sng" dirty="0" err="1" smtClean="0"/>
              <a:t>Romana</a:t>
            </a:r>
            <a:r>
              <a:rPr lang="en-US" u="sng" dirty="0" smtClean="0"/>
              <a:t>-the Roman Peace</a:t>
            </a:r>
          </a:p>
          <a:p>
            <a:pPr lvl="1"/>
            <a:r>
              <a:rPr lang="en-US" dirty="0" smtClean="0"/>
              <a:t>Imperial Rome controlled 2.3 million square miles of territory in Europe, North Africa, Asia Minor, and the Middle East</a:t>
            </a:r>
          </a:p>
          <a:p>
            <a:pPr lvl="1"/>
            <a:r>
              <a:rPr lang="en-US" dirty="0" smtClean="0"/>
              <a:t>The Roman Empire survived in one form or another until 1453</a:t>
            </a:r>
          </a:p>
          <a:p>
            <a:pPr lvl="1"/>
            <a:r>
              <a:rPr lang="en-US" dirty="0" smtClean="0"/>
              <a:t>Almost a quarter of the world’s population that has ever existed, lived and died under the reign of a Roman Emperor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399" y="304800"/>
            <a:ext cx="4213297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04800"/>
            <a:ext cx="4191000" cy="625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Final Thought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 found Rome a city of bricks and left it a city of marble,” –Caesar Augustus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Shadows of the Empire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Caesar’s assassins believed they were saving the Republic</a:t>
            </a:r>
          </a:p>
          <a:p>
            <a:pPr lvl="1"/>
            <a:r>
              <a:rPr lang="en-US" dirty="0" smtClean="0"/>
              <a:t>The people of Rome did not share this belief</a:t>
            </a:r>
          </a:p>
          <a:p>
            <a:endParaRPr lang="en-US" dirty="0" smtClean="0"/>
          </a:p>
          <a:p>
            <a:r>
              <a:rPr lang="en-US" dirty="0" smtClean="0"/>
              <a:t>Octavian, Caesar’s grandnephew and heir, forms an alliance with Mark Antony and Marcus Lepidus to form the Second Triumvirate to hunt down the assassins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3162066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1600200"/>
            <a:ext cx="274610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124200"/>
            <a:ext cx="2819400" cy="350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Octavian controlled the west, including Rome</a:t>
            </a:r>
          </a:p>
          <a:p>
            <a:endParaRPr lang="en-US" dirty="0" smtClean="0"/>
          </a:p>
          <a:p>
            <a:r>
              <a:rPr lang="en-US" u="sng" dirty="0" smtClean="0"/>
              <a:t>Antony allies with Cleopatra, pharaoh of Egypt, in the east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Allies of Octavian start a rumor that Antony wants Cleopatra to be queen of Rome</a:t>
            </a:r>
          </a:p>
          <a:p>
            <a:pPr lvl="1"/>
            <a:r>
              <a:rPr lang="en-US" dirty="0" smtClean="0"/>
              <a:t>Antony’s mistake was ceding Rome to Octavian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The Battle of Actium, 31 BC</a:t>
            </a:r>
            <a:endParaRPr lang="en-US" b="1" u="sn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219200"/>
            <a:ext cx="775854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Octavian Triumphant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Antony and Cleopatra fight Octavian at Actium</a:t>
            </a:r>
          </a:p>
          <a:p>
            <a:pPr lvl="1"/>
            <a:r>
              <a:rPr lang="en-US" dirty="0" smtClean="0"/>
              <a:t>Octavian routs his enemies</a:t>
            </a:r>
          </a:p>
          <a:p>
            <a:pPr lvl="1"/>
            <a:r>
              <a:rPr lang="en-US" dirty="0" smtClean="0"/>
              <a:t>Antony and Cleopatra retreat to Egypt</a:t>
            </a:r>
          </a:p>
          <a:p>
            <a:pPr lvl="1"/>
            <a:r>
              <a:rPr lang="en-US" dirty="0" smtClean="0"/>
              <a:t>Antony commits suicide</a:t>
            </a:r>
          </a:p>
          <a:p>
            <a:pPr lvl="1"/>
            <a:r>
              <a:rPr lang="en-US" dirty="0" smtClean="0"/>
              <a:t>Cleopatra commits suicide hours before Octavian’s army closes in on her</a:t>
            </a:r>
          </a:p>
          <a:p>
            <a:pPr lvl="1"/>
            <a:r>
              <a:rPr lang="en-US" u="sng" dirty="0" smtClean="0"/>
              <a:t>Octavian is left as master of the Roman World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Call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u="sng" dirty="0" smtClean="0"/>
              <a:t>January 1, 27 BC: The Senate votes Octavian the title </a:t>
            </a:r>
            <a:r>
              <a:rPr lang="en-US" i="1" u="sng" dirty="0" smtClean="0"/>
              <a:t>Augustus</a:t>
            </a:r>
            <a:r>
              <a:rPr lang="en-US" u="sng" dirty="0" smtClean="0"/>
              <a:t>- “Most Honored”</a:t>
            </a:r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Princeps</a:t>
            </a:r>
            <a:r>
              <a:rPr lang="en-US" i="1" dirty="0" smtClean="0"/>
              <a:t> </a:t>
            </a:r>
            <a:r>
              <a:rPr lang="en-US" i="1" dirty="0" err="1" smtClean="0"/>
              <a:t>Civitatis</a:t>
            </a:r>
            <a:r>
              <a:rPr lang="en-US" i="1" dirty="0" smtClean="0"/>
              <a:t>- </a:t>
            </a:r>
            <a:r>
              <a:rPr lang="en-US" dirty="0" smtClean="0"/>
              <a:t>“First Citizen of the </a:t>
            </a:r>
            <a:r>
              <a:rPr lang="en-US" dirty="0" smtClean="0"/>
              <a:t>State”</a:t>
            </a:r>
            <a:endParaRPr lang="en-US" dirty="0" smtClean="0"/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Tribunica</a:t>
            </a:r>
            <a:r>
              <a:rPr lang="en-US" i="1" dirty="0" smtClean="0"/>
              <a:t> </a:t>
            </a:r>
            <a:r>
              <a:rPr lang="en-US" i="1" dirty="0" err="1" smtClean="0"/>
              <a:t>Potestas</a:t>
            </a:r>
            <a:r>
              <a:rPr lang="en-US" i="1" dirty="0" smtClean="0"/>
              <a:t>- </a:t>
            </a:r>
            <a:r>
              <a:rPr lang="en-US" dirty="0" smtClean="0"/>
              <a:t>“Full Power of Tribunes”</a:t>
            </a:r>
          </a:p>
          <a:p>
            <a:pPr lvl="2"/>
            <a:r>
              <a:rPr lang="en-US" dirty="0" smtClean="0"/>
              <a:t>Awarded </a:t>
            </a:r>
            <a:r>
              <a:rPr lang="en-US" i="1" dirty="0" err="1" smtClean="0"/>
              <a:t>Pontifex</a:t>
            </a:r>
            <a:r>
              <a:rPr lang="en-US" i="1" dirty="0" smtClean="0"/>
              <a:t> </a:t>
            </a:r>
            <a:r>
              <a:rPr lang="en-US" i="1" dirty="0" err="1" smtClean="0"/>
              <a:t>Maximus</a:t>
            </a:r>
            <a:r>
              <a:rPr lang="en-US" dirty="0" smtClean="0"/>
              <a:t>- “High Priest of the State”</a:t>
            </a:r>
          </a:p>
          <a:p>
            <a:pPr lvl="2"/>
            <a:r>
              <a:rPr lang="en-US" u="sng" dirty="0" smtClean="0"/>
              <a:t>Awarded </a:t>
            </a:r>
            <a:r>
              <a:rPr lang="en-US" i="1" u="sng" dirty="0" smtClean="0"/>
              <a:t>Imperator- “</a:t>
            </a:r>
            <a:r>
              <a:rPr lang="en-US" u="sng" dirty="0" smtClean="0"/>
              <a:t>Commander of the Roman Army”</a:t>
            </a:r>
          </a:p>
          <a:p>
            <a:pPr lvl="3"/>
            <a:r>
              <a:rPr lang="en-US" u="sng" dirty="0" smtClean="0"/>
              <a:t>This title is the basis for “Emperor”</a:t>
            </a:r>
          </a:p>
          <a:p>
            <a:pPr lvl="3">
              <a:buNone/>
            </a:pPr>
            <a:endParaRPr lang="en-US" dirty="0" smtClean="0"/>
          </a:p>
          <a:p>
            <a:r>
              <a:rPr lang="en-US" dirty="0" smtClean="0"/>
              <a:t>Augustus turned Roman legions into a standing army</a:t>
            </a:r>
          </a:p>
          <a:p>
            <a:pPr lvl="1"/>
            <a:r>
              <a:rPr lang="en-US" dirty="0" smtClean="0"/>
              <a:t>Advanced into Germany</a:t>
            </a:r>
          </a:p>
          <a:p>
            <a:pPr lvl="1"/>
            <a:r>
              <a:rPr lang="en-US" dirty="0" smtClean="0"/>
              <a:t>Created an auxiliary reserve army</a:t>
            </a:r>
          </a:p>
          <a:p>
            <a:pPr lvl="1"/>
            <a:r>
              <a:rPr lang="en-US" dirty="0" smtClean="0"/>
              <a:t>Created the Praetorian Guard as police force and personal bodyguard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57200"/>
            <a:ext cx="3962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457200"/>
            <a:ext cx="44577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under Augustus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Advanced women’s rights</a:t>
            </a:r>
          </a:p>
          <a:p>
            <a:r>
              <a:rPr lang="en-US" dirty="0" smtClean="0"/>
              <a:t>Massive building campaign</a:t>
            </a:r>
          </a:p>
          <a:p>
            <a:r>
              <a:rPr lang="en-US" dirty="0" smtClean="0"/>
              <a:t>Allowed local governments to control their own affairs</a:t>
            </a:r>
          </a:p>
          <a:p>
            <a:r>
              <a:rPr lang="en-US" dirty="0" smtClean="0"/>
              <a:t>Virgil’s </a:t>
            </a:r>
            <a:r>
              <a:rPr lang="en-US" i="1" dirty="0" smtClean="0"/>
              <a:t>Aeneid-</a:t>
            </a:r>
            <a:r>
              <a:rPr lang="en-US" dirty="0" smtClean="0"/>
              <a:t>an epic tale of the founding of Rome-is written</a:t>
            </a:r>
          </a:p>
          <a:p>
            <a:pPr lvl="1"/>
            <a:r>
              <a:rPr lang="en-US" dirty="0" smtClean="0"/>
              <a:t>Aeneas, hero of Troy and Dido, his princess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485</TotalTime>
  <Words>569</Words>
  <Application>Microsoft Office PowerPoint</Application>
  <PresentationFormat>On-screen Show (4:3)</PresentationFormat>
  <Paragraphs>85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Consolas</vt:lpstr>
      <vt:lpstr>Corbel</vt:lpstr>
      <vt:lpstr>Wingdings</vt:lpstr>
      <vt:lpstr>Wingdings 2</vt:lpstr>
      <vt:lpstr>Wingdings 3</vt:lpstr>
      <vt:lpstr>Default Theme</vt:lpstr>
      <vt:lpstr>Shadows of the Empire,  Part II: Rise of the Empire</vt:lpstr>
      <vt:lpstr>Shadows of the Empire</vt:lpstr>
      <vt:lpstr>PowerPoint Presentation</vt:lpstr>
      <vt:lpstr>Path to War</vt:lpstr>
      <vt:lpstr>The Battle of Actium, 31 BC</vt:lpstr>
      <vt:lpstr>Octavian Triumphant</vt:lpstr>
      <vt:lpstr>Call to Power</vt:lpstr>
      <vt:lpstr>PowerPoint Presentation</vt:lpstr>
      <vt:lpstr>Life under Augustus</vt:lpstr>
      <vt:lpstr>Heir to Augustus</vt:lpstr>
      <vt:lpstr>The Julio-Claudian Dynasty</vt:lpstr>
      <vt:lpstr>Julius Caesar and  Octavian Caesar Augustus</vt:lpstr>
      <vt:lpstr>PowerPoint Presentation</vt:lpstr>
      <vt:lpstr>A Final Thought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Shadows of the Empire,  Part II: Rise of the Empire</dc:title>
  <dc:creator>Lawrence Ashley Staten</dc:creator>
  <cp:lastModifiedBy>Lawrence Staten</cp:lastModifiedBy>
  <cp:revision>10</cp:revision>
  <dcterms:created xsi:type="dcterms:W3CDTF">2011-09-27T13:36:13Z</dcterms:created>
  <dcterms:modified xsi:type="dcterms:W3CDTF">2014-10-24T20:05:54Z</dcterms:modified>
</cp:coreProperties>
</file>